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19" r:id="rId2"/>
    <p:sldMasterId id="2147483721" r:id="rId3"/>
    <p:sldMasterId id="2147483738" r:id="rId4"/>
  </p:sldMasterIdLst>
  <p:notesMasterIdLst>
    <p:notesMasterId r:id="rId13"/>
  </p:notesMasterIdLst>
  <p:sldIdLst>
    <p:sldId id="4766" r:id="rId5"/>
    <p:sldId id="4801" r:id="rId6"/>
    <p:sldId id="4806" r:id="rId7"/>
    <p:sldId id="4797" r:id="rId8"/>
    <p:sldId id="4802" r:id="rId9"/>
    <p:sldId id="4803" r:id="rId10"/>
    <p:sldId id="4804" r:id="rId11"/>
    <p:sldId id="4805" r:id="rId12"/>
  </p:sldIdLst>
  <p:sldSz cx="12192000" cy="6858000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35F8980-1A73-0A48-A601-33F074BA5377}">
          <p14:sldIdLst>
            <p14:sldId id="4766"/>
            <p14:sldId id="4801"/>
            <p14:sldId id="4806"/>
            <p14:sldId id="4797"/>
            <p14:sldId id="4802"/>
            <p14:sldId id="4803"/>
            <p14:sldId id="4804"/>
            <p14:sldId id="48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1FD"/>
    <a:srgbClr val="EEFBD4"/>
    <a:srgbClr val="029EE7"/>
    <a:srgbClr val="FDEFDF"/>
    <a:srgbClr val="7F7F7F"/>
    <a:srgbClr val="D36DD5"/>
    <a:srgbClr val="D77BD9"/>
    <a:srgbClr val="027CB2"/>
    <a:srgbClr val="8AB2D6"/>
    <a:srgbClr val="5B9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" y="-126"/>
      </p:cViewPr>
      <p:guideLst>
        <p:guide orient="horz" pos="2160"/>
        <p:guide pos="66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7F071-C454-4605-B6A3-8AE708E1A14E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78376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97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97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48D10-C90A-4FDF-AA75-10B711EF69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843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5"/>
          <p:cNvGrpSpPr/>
          <p:nvPr/>
        </p:nvGrpSpPr>
        <p:grpSpPr>
          <a:xfrm>
            <a:off x="6096000" y="-478018"/>
            <a:ext cx="7276326" cy="7704857"/>
            <a:chOff x="3458795" y="1771957"/>
            <a:chExt cx="4255507" cy="5086043"/>
          </a:xfrm>
        </p:grpSpPr>
        <p:pic>
          <p:nvPicPr>
            <p:cNvPr id="8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795" y="2110499"/>
              <a:ext cx="4027500" cy="4747501"/>
            </a:xfrm>
            <a:prstGeom prst="rect">
              <a:avLst/>
            </a:prstGeom>
          </p:spPr>
        </p:pic>
        <p:pic>
          <p:nvPicPr>
            <p:cNvPr id="9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552" y="1771957"/>
              <a:ext cx="1698750" cy="2441250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9" t="55894"/>
          <a:stretch/>
        </p:blipFill>
        <p:spPr>
          <a:xfrm>
            <a:off x="9497591" y="929907"/>
            <a:ext cx="3462695" cy="5744926"/>
          </a:xfrm>
          <a:prstGeom prst="rect">
            <a:avLst/>
          </a:prstGeom>
        </p:spPr>
      </p:pic>
      <p:pic>
        <p:nvPicPr>
          <p:cNvPr id="11" name="圖片 9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985" y="4726813"/>
            <a:ext cx="8594940" cy="21450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560602"/>
            <a:ext cx="4372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2019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ctrTitle" hasCustomPrompt="1"/>
          </p:nvPr>
        </p:nvSpPr>
        <p:spPr>
          <a:xfrm>
            <a:off x="318733" y="2163746"/>
            <a:ext cx="7318684" cy="1056660"/>
          </a:xfrm>
        </p:spPr>
        <p:txBody>
          <a:bodyPr anchor="b">
            <a:noAutofit/>
          </a:bodyPr>
          <a:lstStyle>
            <a:lvl1pPr algn="l">
              <a:defRPr lang="zh-TW" altLang="en-US" sz="5400" b="1" kern="1200" cap="none" spc="0" dirty="0">
                <a:ln w="0"/>
                <a:solidFill>
                  <a:srgbClr val="2B4A7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按一下以編輯標題樣式</a:t>
            </a:r>
          </a:p>
        </p:txBody>
      </p:sp>
      <p:sp>
        <p:nvSpPr>
          <p:cNvPr id="15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551879" y="5641679"/>
            <a:ext cx="3732380" cy="560458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按一下以編輯姓名及職稱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5" y="1162705"/>
            <a:ext cx="3946910" cy="670404"/>
          </a:xfrm>
          <a:prstGeom prst="rect">
            <a:avLst/>
          </a:prstGeom>
        </p:spPr>
      </p:pic>
      <p:sp>
        <p:nvSpPr>
          <p:cNvPr id="21" name="內容版面配置區 20"/>
          <p:cNvSpPr>
            <a:spLocks noGrp="1"/>
          </p:cNvSpPr>
          <p:nvPr>
            <p:ph sz="quarter" idx="10" hasCustomPrompt="1"/>
          </p:nvPr>
        </p:nvSpPr>
        <p:spPr>
          <a:xfrm>
            <a:off x="8983815" y="6288346"/>
            <a:ext cx="2636103" cy="544512"/>
          </a:xfrm>
        </p:spPr>
        <p:txBody>
          <a:bodyPr>
            <a:noAutofit/>
          </a:bodyPr>
          <a:lstStyle>
            <a:lvl1pPr marL="0" indent="0">
              <a:buNone/>
              <a:defRPr sz="24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TW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-</a:t>
            </a:r>
            <a:r>
              <a:rPr lang="zh-TW" altLang="en-US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按一下以編輯使用對象</a:t>
            </a:r>
            <a:r>
              <a:rPr lang="en-US" altLang="zh-TW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-</a:t>
            </a:r>
            <a:endParaRPr lang="zh-TW" altLang="en-US" sz="2800" b="1" kern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65" y="5613851"/>
            <a:ext cx="2308155" cy="6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1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5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78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793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5"/>
          <p:cNvGrpSpPr/>
          <p:nvPr/>
        </p:nvGrpSpPr>
        <p:grpSpPr>
          <a:xfrm>
            <a:off x="6096000" y="-478018"/>
            <a:ext cx="7276326" cy="7704857"/>
            <a:chOff x="3458795" y="1771957"/>
            <a:chExt cx="4255507" cy="5086043"/>
          </a:xfrm>
        </p:grpSpPr>
        <p:pic>
          <p:nvPicPr>
            <p:cNvPr id="8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795" y="2110499"/>
              <a:ext cx="4027500" cy="4747501"/>
            </a:xfrm>
            <a:prstGeom prst="rect">
              <a:avLst/>
            </a:prstGeom>
          </p:spPr>
        </p:pic>
        <p:pic>
          <p:nvPicPr>
            <p:cNvPr id="9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552" y="1771957"/>
              <a:ext cx="1698750" cy="2441250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9" t="55894"/>
          <a:stretch/>
        </p:blipFill>
        <p:spPr>
          <a:xfrm>
            <a:off x="9497591" y="929907"/>
            <a:ext cx="3462695" cy="5744926"/>
          </a:xfrm>
          <a:prstGeom prst="rect">
            <a:avLst/>
          </a:prstGeom>
        </p:spPr>
      </p:pic>
      <p:pic>
        <p:nvPicPr>
          <p:cNvPr id="11" name="圖片 9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985" y="4726813"/>
            <a:ext cx="8594940" cy="21450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560602"/>
            <a:ext cx="4372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2019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ctrTitle" hasCustomPrompt="1"/>
          </p:nvPr>
        </p:nvSpPr>
        <p:spPr>
          <a:xfrm>
            <a:off x="318733" y="2163746"/>
            <a:ext cx="7318684" cy="1056660"/>
          </a:xfrm>
        </p:spPr>
        <p:txBody>
          <a:bodyPr anchor="b">
            <a:noAutofit/>
          </a:bodyPr>
          <a:lstStyle>
            <a:lvl1pPr algn="l">
              <a:defRPr lang="zh-TW" altLang="en-US" sz="5400" b="1" kern="1200" cap="none" spc="0" dirty="0">
                <a:ln w="0"/>
                <a:solidFill>
                  <a:srgbClr val="2B4A7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r>
              <a:rPr lang="zh-TW" altLang="en-US" dirty="0"/>
              <a:t>按一下以編輯標題樣式</a:t>
            </a:r>
          </a:p>
        </p:txBody>
      </p:sp>
      <p:sp>
        <p:nvSpPr>
          <p:cNvPr id="15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2551879" y="5641679"/>
            <a:ext cx="3732380" cy="560458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按一下以編輯姓名及職稱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5" y="1162705"/>
            <a:ext cx="3946910" cy="670404"/>
          </a:xfrm>
          <a:prstGeom prst="rect">
            <a:avLst/>
          </a:prstGeom>
        </p:spPr>
      </p:pic>
      <p:sp>
        <p:nvSpPr>
          <p:cNvPr id="21" name="內容版面配置區 20"/>
          <p:cNvSpPr>
            <a:spLocks noGrp="1"/>
          </p:cNvSpPr>
          <p:nvPr>
            <p:ph sz="quarter" idx="10" hasCustomPrompt="1"/>
          </p:nvPr>
        </p:nvSpPr>
        <p:spPr>
          <a:xfrm>
            <a:off x="8983815" y="6288346"/>
            <a:ext cx="2636103" cy="544512"/>
          </a:xfrm>
        </p:spPr>
        <p:txBody>
          <a:bodyPr>
            <a:noAutofit/>
          </a:bodyPr>
          <a:lstStyle>
            <a:lvl1pPr marL="0" indent="0">
              <a:buNone/>
              <a:defRPr sz="2400" b="1" cap="none" spc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zh-TW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-</a:t>
            </a:r>
            <a:r>
              <a:rPr lang="zh-TW" altLang="en-US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按一下以編輯使用對象</a:t>
            </a:r>
            <a:r>
              <a:rPr lang="en-US" altLang="zh-TW" sz="28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-</a:t>
            </a:r>
            <a:endParaRPr lang="zh-TW" altLang="en-US" sz="2800" b="1" kern="120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  <a:cs typeface="Tahoma" panose="020B060403050404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65" y="5613851"/>
            <a:ext cx="2308155" cy="6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7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730796"/>
          </a:xfrm>
        </p:spPr>
        <p:txBody>
          <a:bodyPr/>
          <a:lstStyle>
            <a:lvl1pPr>
              <a:defRPr b="1">
                <a:solidFill>
                  <a:srgbClr val="2B4A7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7"/>
          <p:cNvCxnSpPr>
            <a:cxnSpLocks/>
          </p:cNvCxnSpPr>
          <p:nvPr/>
        </p:nvCxnSpPr>
        <p:spPr>
          <a:xfrm flipV="1">
            <a:off x="646821" y="739647"/>
            <a:ext cx="0" cy="842049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053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48F0CA-E195-4E6E-8FC3-DBF1B25B95A0}"/>
              </a:ext>
            </a:extLst>
          </p:cNvPr>
          <p:cNvSpPr/>
          <p:nvPr/>
        </p:nvSpPr>
        <p:spPr>
          <a:xfrm>
            <a:off x="146958" y="633078"/>
            <a:ext cx="11898938" cy="6075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F23DBA-7BA9-46D4-93AE-744819F7FED6}"/>
              </a:ext>
            </a:extLst>
          </p:cNvPr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14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730796"/>
          </a:xfrm>
        </p:spPr>
        <p:txBody>
          <a:bodyPr/>
          <a:lstStyle>
            <a:lvl1pPr>
              <a:defRPr b="1">
                <a:solidFill>
                  <a:srgbClr val="2B4A7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7"/>
          <p:cNvCxnSpPr>
            <a:cxnSpLocks/>
          </p:cNvCxnSpPr>
          <p:nvPr/>
        </p:nvCxnSpPr>
        <p:spPr>
          <a:xfrm flipV="1">
            <a:off x="646821" y="739647"/>
            <a:ext cx="0" cy="842049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604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F23DBA-7BA9-46D4-93AE-744819F7FED6}"/>
              </a:ext>
            </a:extLst>
          </p:cNvPr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89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/>
          <p:cNvSpPr>
            <a:spLocks/>
          </p:cNvSpPr>
          <p:nvPr/>
        </p:nvSpPr>
        <p:spPr bwMode="auto">
          <a:xfrm>
            <a:off x="4362450" y="-7144"/>
            <a:ext cx="7862094" cy="69000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82788" y="2300039"/>
            <a:ext cx="5006988" cy="812800"/>
          </a:xfrm>
        </p:spPr>
        <p:txBody>
          <a:bodyPr/>
          <a:lstStyle>
            <a:lvl1pPr>
              <a:defRPr b="1">
                <a:solidFill>
                  <a:srgbClr val="4D4D4D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483049" y="3282666"/>
            <a:ext cx="5006727" cy="671025"/>
          </a:xfrm>
        </p:spPr>
        <p:txBody>
          <a:bodyPr/>
          <a:lstStyle>
            <a:lvl1pPr>
              <a:defRPr b="1"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圖片版面配置區 5"/>
          <p:cNvSpPr>
            <a:spLocks noGrp="1"/>
          </p:cNvSpPr>
          <p:nvPr>
            <p:ph type="pic" sz="quarter" idx="11"/>
          </p:nvPr>
        </p:nvSpPr>
        <p:spPr>
          <a:xfrm>
            <a:off x="7070725" y="1958975"/>
            <a:ext cx="4729163" cy="3579813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按一下圖示以新增圖片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12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58282"/>
            <a:ext cx="10515600" cy="96973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6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403708" y="73506"/>
            <a:ext cx="3729926" cy="584775"/>
          </a:xfrm>
        </p:spPr>
        <p:txBody>
          <a:bodyPr anchor="ctr"/>
          <a:lstStyle>
            <a:lvl1pPr>
              <a:defRPr lang="zh-TW" altLang="en-US" sz="32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5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9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32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48F0CA-E195-4E6E-8FC3-DBF1B25B95A0}"/>
              </a:ext>
            </a:extLst>
          </p:cNvPr>
          <p:cNvSpPr/>
          <p:nvPr/>
        </p:nvSpPr>
        <p:spPr>
          <a:xfrm>
            <a:off x="146958" y="633078"/>
            <a:ext cx="11898938" cy="6075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F23DBA-7BA9-46D4-93AE-744819F7FED6}"/>
              </a:ext>
            </a:extLst>
          </p:cNvPr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501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19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BF5A-D987-449B-885E-460C1C527FAC}" type="datetimeFigureOut">
              <a:rPr lang="zh-TW" altLang="en-US" smtClean="0"/>
              <a:t>2022/12/13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1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のみ">
  <p:cSld name="1_タイトルのみ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50923" y="266943"/>
            <a:ext cx="767227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type="sldNum" idx="12"/>
          </p:nvPr>
        </p:nvSpPr>
        <p:spPr>
          <a:xfrm>
            <a:off x="11472335" y="6545263"/>
            <a:ext cx="65193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41" name="Google Shape;141;p6"/>
          <p:cNvSpPr/>
          <p:nvPr/>
        </p:nvSpPr>
        <p:spPr>
          <a:xfrm>
            <a:off x="1" y="739778"/>
            <a:ext cx="12192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6"/>
          <p:cNvGrpSpPr/>
          <p:nvPr/>
        </p:nvGrpSpPr>
        <p:grpSpPr>
          <a:xfrm>
            <a:off x="-6" y="739778"/>
            <a:ext cx="1975115" cy="74485"/>
            <a:chOff x="312738" y="2747963"/>
            <a:chExt cx="1970087" cy="109537"/>
          </a:xfrm>
        </p:grpSpPr>
        <p:sp>
          <p:nvSpPr>
            <p:cNvPr id="143" name="Google Shape;143;p6"/>
            <p:cNvSpPr/>
            <p:nvPr/>
          </p:nvSpPr>
          <p:spPr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D001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6"/>
          <p:cNvSpPr/>
          <p:nvPr/>
        </p:nvSpPr>
        <p:spPr>
          <a:xfrm>
            <a:off x="6065280" y="6565900"/>
            <a:ext cx="5769187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Copyright © 2020 by </a:t>
            </a:r>
            <a:r>
              <a:rPr lang="en-US" altLang="zh-TW" sz="1000" b="0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Servtech</a:t>
            </a:r>
            <a:r>
              <a:rPr lang="en-US" altLang="zh-TW" sz="10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Co., Ltd. All rights reserved</a:t>
            </a:r>
          </a:p>
        </p:txBody>
      </p:sp>
      <p:pic>
        <p:nvPicPr>
          <p:cNvPr id="33" name="圖片 3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762" y="62161"/>
            <a:ext cx="3139180" cy="6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894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90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梯形 16">
            <a:extLst>
              <a:ext uri="{FF2B5EF4-FFF2-40B4-BE49-F238E27FC236}">
                <a16:creationId xmlns:a16="http://schemas.microsoft.com/office/drawing/2014/main" id="{7E9C8B55-6868-4140-9829-04FAE54CE58C}"/>
              </a:ext>
            </a:extLst>
          </p:cNvPr>
          <p:cNvSpPr/>
          <p:nvPr/>
        </p:nvSpPr>
        <p:spPr>
          <a:xfrm rot="10800000">
            <a:off x="-524613" y="-495444"/>
            <a:ext cx="3990557" cy="581573"/>
          </a:xfrm>
          <a:prstGeom prst="trapezoid">
            <a:avLst/>
          </a:prstGeom>
          <a:solidFill>
            <a:srgbClr val="02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9DF3C11E-9F54-4B04-8E72-EDF6CCD14C7D}"/>
              </a:ext>
            </a:extLst>
          </p:cNvPr>
          <p:cNvSpPr/>
          <p:nvPr/>
        </p:nvSpPr>
        <p:spPr>
          <a:xfrm rot="10800000">
            <a:off x="3017889" y="-495444"/>
            <a:ext cx="4845052" cy="581573"/>
          </a:xfrm>
          <a:prstGeom prst="trapezoid">
            <a:avLst/>
          </a:prstGeom>
          <a:solidFill>
            <a:srgbClr val="028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48C2C3D3-78FD-4143-9805-8F094FC5FD38}"/>
              </a:ext>
            </a:extLst>
          </p:cNvPr>
          <p:cNvSpPr/>
          <p:nvPr/>
        </p:nvSpPr>
        <p:spPr>
          <a:xfrm rot="10800000">
            <a:off x="6954127" y="-495443"/>
            <a:ext cx="4845052" cy="581573"/>
          </a:xfrm>
          <a:prstGeom prst="trapezoid">
            <a:avLst/>
          </a:prstGeom>
          <a:solidFill>
            <a:srgbClr val="029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A946A-C5D9-4016-BE93-FE394CFCD02D}"/>
              </a:ext>
            </a:extLst>
          </p:cNvPr>
          <p:cNvSpPr/>
          <p:nvPr/>
        </p:nvSpPr>
        <p:spPr>
          <a:xfrm rot="10800000">
            <a:off x="11785560" y="-2769"/>
            <a:ext cx="469901" cy="524929"/>
          </a:xfrm>
          <a:prstGeom prst="rect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8716A7DE-8FFF-49DD-B6D0-560599CEE20C}"/>
              </a:ext>
            </a:extLst>
          </p:cNvPr>
          <p:cNvSpPr/>
          <p:nvPr/>
        </p:nvSpPr>
        <p:spPr>
          <a:xfrm rot="10800000">
            <a:off x="10443582" y="-2770"/>
            <a:ext cx="1719804" cy="524930"/>
          </a:xfrm>
          <a:prstGeom prst="trapezoid">
            <a:avLst/>
          </a:prstGeom>
          <a:solidFill>
            <a:srgbClr val="029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BA57F4-E4B9-432B-B882-0E5B20FA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621" y="72745"/>
            <a:ext cx="1442817" cy="38263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7AE660D-DCED-4290-96C4-64E0DC5381F6}"/>
              </a:ext>
            </a:extLst>
          </p:cNvPr>
          <p:cNvSpPr/>
          <p:nvPr/>
        </p:nvSpPr>
        <p:spPr>
          <a:xfrm>
            <a:off x="-1111254" y="-942570"/>
            <a:ext cx="14887580" cy="94344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852DDE-494F-43DF-91AD-6ADF9276DC5D}"/>
              </a:ext>
            </a:extLst>
          </p:cNvPr>
          <p:cNvSpPr/>
          <p:nvPr/>
        </p:nvSpPr>
        <p:spPr>
          <a:xfrm>
            <a:off x="12192000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71DFFC-E680-4117-8BD6-67B47FC419B4}"/>
              </a:ext>
            </a:extLst>
          </p:cNvPr>
          <p:cNvSpPr/>
          <p:nvPr/>
        </p:nvSpPr>
        <p:spPr>
          <a:xfrm>
            <a:off x="-1728422" y="-204658"/>
            <a:ext cx="1719803" cy="745635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4F23DBA-7BA9-46D4-93AE-744819F7FED6}"/>
              </a:ext>
            </a:extLst>
          </p:cNvPr>
          <p:cNvSpPr/>
          <p:nvPr/>
        </p:nvSpPr>
        <p:spPr>
          <a:xfrm>
            <a:off x="6728193" y="197049"/>
            <a:ext cx="376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9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/>
          <p:cNvSpPr>
            <a:spLocks/>
          </p:cNvSpPr>
          <p:nvPr/>
        </p:nvSpPr>
        <p:spPr bwMode="auto">
          <a:xfrm>
            <a:off x="4362450" y="-7144"/>
            <a:ext cx="7862094" cy="69000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4127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82788" y="2300039"/>
            <a:ext cx="5006988" cy="812800"/>
          </a:xfrm>
        </p:spPr>
        <p:txBody>
          <a:bodyPr/>
          <a:lstStyle>
            <a:lvl1pPr>
              <a:defRPr b="1">
                <a:solidFill>
                  <a:srgbClr val="4D4D4D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483049" y="3282666"/>
            <a:ext cx="5006727" cy="671025"/>
          </a:xfrm>
        </p:spPr>
        <p:txBody>
          <a:bodyPr/>
          <a:lstStyle>
            <a:lvl1pPr>
              <a:defRPr b="1"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圖片版面配置區 5"/>
          <p:cNvSpPr>
            <a:spLocks noGrp="1"/>
          </p:cNvSpPr>
          <p:nvPr>
            <p:ph type="pic" sz="quarter" idx="11"/>
          </p:nvPr>
        </p:nvSpPr>
        <p:spPr>
          <a:xfrm>
            <a:off x="7070725" y="1958975"/>
            <a:ext cx="4729163" cy="3579813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按一下圖示以新增圖片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8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58282"/>
            <a:ext cx="10515600" cy="96973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6" name="Straight Connector 7"/>
          <p:cNvCxnSpPr/>
          <p:nvPr/>
        </p:nvCxnSpPr>
        <p:spPr>
          <a:xfrm flipV="1">
            <a:off x="661318" y="713617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55381" y="0"/>
            <a:ext cx="433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TW" sz="1400" dirty="0">
                <a:solidFill>
                  <a:srgbClr val="F4F4F4">
                    <a:lumMod val="50000"/>
                  </a:srgbClr>
                </a:solidFill>
                <a:latin typeface="Calibri" panose="020F0502020204030204" pitchFamily="34" charset="0"/>
              </a:rPr>
              <a:t>Copyright © 2020 by Servtech Co., Ltd. All rights reserved</a:t>
            </a:r>
            <a:endParaRPr lang="zh-TW" altLang="en-US" sz="1400" dirty="0">
              <a:solidFill>
                <a:srgbClr val="F4F4F4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403708" y="73506"/>
            <a:ext cx="3729926" cy="584775"/>
          </a:xfrm>
        </p:spPr>
        <p:txBody>
          <a:bodyPr anchor="ctr"/>
          <a:lstStyle>
            <a:lvl1pPr>
              <a:defRPr lang="zh-TW" altLang="en-US" sz="320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15" y="97503"/>
            <a:ext cx="2100848" cy="5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81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B4A7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/>
          <p:cNvSpPr>
            <a:spLocks/>
          </p:cNvSpPr>
          <p:nvPr/>
        </p:nvSpPr>
        <p:spPr bwMode="auto">
          <a:xfrm>
            <a:off x="4362450" y="-7144"/>
            <a:ext cx="7862094" cy="6900069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90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AutoShape 2"/>
          <p:cNvSpPr>
            <a:spLocks/>
          </p:cNvSpPr>
          <p:nvPr/>
        </p:nvSpPr>
        <p:spPr bwMode="auto">
          <a:xfrm>
            <a:off x="604864" y="2987948"/>
            <a:ext cx="4572508" cy="755650"/>
          </a:xfrm>
          <a:custGeom>
            <a:avLst/>
            <a:gdLst>
              <a:gd name="T0" fmla="*/ 5899150 w 21600"/>
              <a:gd name="T1" fmla="*/ 755650 h 21600"/>
              <a:gd name="T2" fmla="*/ 5899150 w 21600"/>
              <a:gd name="T3" fmla="*/ 755650 h 21600"/>
              <a:gd name="T4" fmla="*/ 5899150 w 21600"/>
              <a:gd name="T5" fmla="*/ 755650 h 21600"/>
              <a:gd name="T6" fmla="*/ 5899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4600" b="1" dirty="0">
                <a:solidFill>
                  <a:srgbClr val="0070C0"/>
                </a:solidFill>
                <a:latin typeface="Arial"/>
                <a:ea typeface="Aleo Regular" charset="0"/>
                <a:cs typeface="Arial"/>
                <a:sym typeface="Aleo Regular" charset="0"/>
              </a:rPr>
              <a:t>THANK YOU</a:t>
            </a:r>
          </a:p>
          <a:p>
            <a:r>
              <a:rPr lang="zh-TW" altLang="en-US" sz="4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leo Regular" charset="0"/>
              </a:rPr>
              <a:t>謝謝聆聽</a:t>
            </a:r>
            <a:endParaRPr lang="en-US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8468556" y="2060848"/>
            <a:ext cx="3986759" cy="288032"/>
          </a:xfrm>
          <a:custGeom>
            <a:avLst/>
            <a:gdLst>
              <a:gd name="T0" fmla="*/ 1112044 w 21600"/>
              <a:gd name="T1" fmla="*/ 330200 h 21600"/>
              <a:gd name="T2" fmla="*/ 1112044 w 21600"/>
              <a:gd name="T3" fmla="*/ 330200 h 21600"/>
              <a:gd name="T4" fmla="*/ 1112044 w 21600"/>
              <a:gd name="T5" fmla="*/ 330200 h 21600"/>
              <a:gd name="T6" fmla="*/ 1112044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Deliver the Right Information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傳遞對的資訊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1" name="AutoShape 14"/>
          <p:cNvSpPr>
            <a:spLocks/>
          </p:cNvSpPr>
          <p:nvPr/>
        </p:nvSpPr>
        <p:spPr bwMode="auto">
          <a:xfrm>
            <a:off x="6852084" y="3312976"/>
            <a:ext cx="692944" cy="80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2" name="AutoShape 15"/>
          <p:cNvSpPr>
            <a:spLocks/>
          </p:cNvSpPr>
          <p:nvPr/>
        </p:nvSpPr>
        <p:spPr bwMode="auto">
          <a:xfrm>
            <a:off x="7027503" y="3625714"/>
            <a:ext cx="517525" cy="459582"/>
          </a:xfrm>
          <a:custGeom>
            <a:avLst/>
            <a:gdLst>
              <a:gd name="T0" fmla="*/ 517525 w 21600"/>
              <a:gd name="T1" fmla="*/ 459582 h 21600"/>
              <a:gd name="T2" fmla="*/ 517525 w 21600"/>
              <a:gd name="T3" fmla="*/ 459582 h 21600"/>
              <a:gd name="T4" fmla="*/ 517525 w 21600"/>
              <a:gd name="T5" fmla="*/ 459582 h 21600"/>
              <a:gd name="T6" fmla="*/ 517525 w 21600"/>
              <a:gd name="T7" fmla="*/ 4595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90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AutoShape 16"/>
          <p:cNvSpPr>
            <a:spLocks/>
          </p:cNvSpPr>
          <p:nvPr/>
        </p:nvSpPr>
        <p:spPr bwMode="auto">
          <a:xfrm>
            <a:off x="6944953" y="3439976"/>
            <a:ext cx="498475" cy="574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AutoShape 21"/>
          <p:cNvSpPr>
            <a:spLocks/>
          </p:cNvSpPr>
          <p:nvPr/>
        </p:nvSpPr>
        <p:spPr bwMode="auto">
          <a:xfrm>
            <a:off x="8100256" y="2822848"/>
            <a:ext cx="2928292" cy="330200"/>
          </a:xfrm>
          <a:custGeom>
            <a:avLst/>
            <a:gdLst>
              <a:gd name="T0" fmla="*/ 2051844 w 21600"/>
              <a:gd name="T1" fmla="*/ 330200 h 21600"/>
              <a:gd name="T2" fmla="*/ 2051844 w 21600"/>
              <a:gd name="T3" fmla="*/ 330200 h 21600"/>
              <a:gd name="T4" fmla="*/ 2051844 w 21600"/>
              <a:gd name="T5" fmla="*/ 330200 h 21600"/>
              <a:gd name="T6" fmla="*/ 2051844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To the Right people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給對的人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5" name="AutoShape 23"/>
          <p:cNvSpPr>
            <a:spLocks/>
          </p:cNvSpPr>
          <p:nvPr/>
        </p:nvSpPr>
        <p:spPr bwMode="auto">
          <a:xfrm>
            <a:off x="7681900" y="3551002"/>
            <a:ext cx="2269332" cy="330200"/>
          </a:xfrm>
          <a:custGeom>
            <a:avLst/>
            <a:gdLst>
              <a:gd name="T0" fmla="*/ 2269332 w 21600"/>
              <a:gd name="T1" fmla="*/ 330200 h 21600"/>
              <a:gd name="T2" fmla="*/ 2269332 w 21600"/>
              <a:gd name="T3" fmla="*/ 330200 h 21600"/>
              <a:gd name="T4" fmla="*/ 2269332 w 21600"/>
              <a:gd name="T5" fmla="*/ 330200 h 21600"/>
              <a:gd name="T6" fmla="*/ 2269332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At the Right time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在對的時間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7671309" y="1736812"/>
            <a:ext cx="692944" cy="800100"/>
            <a:chOff x="15828963" y="3556000"/>
            <a:chExt cx="1385887" cy="1600200"/>
          </a:xfrm>
        </p:grpSpPr>
        <p:sp>
          <p:nvSpPr>
            <p:cNvPr id="17" name="AutoShape 17"/>
            <p:cNvSpPr>
              <a:spLocks/>
            </p:cNvSpPr>
            <p:nvPr/>
          </p:nvSpPr>
          <p:spPr bwMode="auto">
            <a:xfrm>
              <a:off x="15828963" y="355600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67BB1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18" name="AutoShape 18"/>
            <p:cNvSpPr>
              <a:spLocks/>
            </p:cNvSpPr>
            <p:nvPr/>
          </p:nvSpPr>
          <p:spPr bwMode="auto">
            <a:xfrm>
              <a:off x="16179800" y="418147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284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90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19" name="AutoShape 19"/>
            <p:cNvSpPr>
              <a:spLocks/>
            </p:cNvSpPr>
            <p:nvPr/>
          </p:nvSpPr>
          <p:spPr bwMode="auto">
            <a:xfrm>
              <a:off x="16027400" y="378460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AA3EC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275265" y="2520888"/>
            <a:ext cx="692944" cy="800100"/>
            <a:chOff x="13977937" y="3619500"/>
            <a:chExt cx="1385887" cy="1600200"/>
          </a:xfrm>
        </p:grpSpPr>
        <p:sp>
          <p:nvSpPr>
            <p:cNvPr id="21" name="AutoShape 5"/>
            <p:cNvSpPr>
              <a:spLocks/>
            </p:cNvSpPr>
            <p:nvPr/>
          </p:nvSpPr>
          <p:spPr bwMode="auto">
            <a:xfrm>
              <a:off x="13977937" y="361950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4844F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cs typeface="Arial"/>
                <a:sym typeface="Gill Sans" charset="0"/>
              </a:endParaRPr>
            </a:p>
          </p:txBody>
        </p:sp>
        <p:sp>
          <p:nvSpPr>
            <p:cNvPr id="22" name="AutoShape 6"/>
            <p:cNvSpPr>
              <a:spLocks/>
            </p:cNvSpPr>
            <p:nvPr/>
          </p:nvSpPr>
          <p:spPr bwMode="auto">
            <a:xfrm>
              <a:off x="14328774" y="424497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1E3A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utoShape 7"/>
            <p:cNvSpPr>
              <a:spLocks/>
            </p:cNvSpPr>
            <p:nvPr/>
          </p:nvSpPr>
          <p:spPr bwMode="auto">
            <a:xfrm>
              <a:off x="14176374" y="384810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49F6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cs typeface="Arial"/>
                <a:sym typeface="Gill Sans" charset="0"/>
              </a:endParaRPr>
            </a:p>
          </p:txBody>
        </p:sp>
      </p:grpSp>
      <p:sp>
        <p:nvSpPr>
          <p:cNvPr id="24" name="AutoShape 33"/>
          <p:cNvSpPr>
            <a:spLocks/>
          </p:cNvSpPr>
          <p:nvPr/>
        </p:nvSpPr>
        <p:spPr bwMode="auto">
          <a:xfrm>
            <a:off x="7176120" y="4296048"/>
            <a:ext cx="3751696" cy="330200"/>
          </a:xfrm>
          <a:custGeom>
            <a:avLst/>
            <a:gdLst>
              <a:gd name="T0" fmla="*/ 2273300 w 21600"/>
              <a:gd name="T1" fmla="*/ 330200 h 21600"/>
              <a:gd name="T2" fmla="*/ 2273300 w 21600"/>
              <a:gd name="T3" fmla="*/ 330200 h 21600"/>
              <a:gd name="T4" fmla="*/ 2273300 w 21600"/>
              <a:gd name="T5" fmla="*/ 330200 h 21600"/>
              <a:gd name="T6" fmla="*/ 2273300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To make the Right decisions</a:t>
            </a:r>
            <a:endParaRPr lang="en-US" sz="3000" b="1" dirty="0">
              <a:latin typeface="Arial"/>
              <a:ea typeface="Lato Light" panose="020F0302020204030203" pitchFamily="34" charset="0"/>
              <a:cs typeface="Arial"/>
            </a:endParaRP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以作出對的決策</a:t>
            </a:r>
            <a:endParaRPr lang="en-US" sz="140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Lato Light" panose="020F0302020204030203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384032" y="4041068"/>
            <a:ext cx="692944" cy="800100"/>
            <a:chOff x="12198450" y="9340850"/>
            <a:chExt cx="1385887" cy="1600200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12198450" y="934085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67BB1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27" name="AutoShape 18"/>
            <p:cNvSpPr>
              <a:spLocks/>
            </p:cNvSpPr>
            <p:nvPr/>
          </p:nvSpPr>
          <p:spPr bwMode="auto">
            <a:xfrm>
              <a:off x="12549287" y="996632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284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90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28" name="AutoShape 19"/>
            <p:cNvSpPr>
              <a:spLocks/>
            </p:cNvSpPr>
            <p:nvPr/>
          </p:nvSpPr>
          <p:spPr bwMode="auto">
            <a:xfrm>
              <a:off x="12396887" y="956945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AA3EC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9" name="TextBox 4"/>
          <p:cNvSpPr txBox="1"/>
          <p:nvPr/>
        </p:nvSpPr>
        <p:spPr>
          <a:xfrm>
            <a:off x="67628" y="1092680"/>
            <a:ext cx="7176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Arial"/>
                <a:cs typeface="Arial"/>
              </a:rPr>
              <a:t>Unleash the power of factory big data!</a:t>
            </a:r>
          </a:p>
          <a:p>
            <a:r>
              <a:rPr lang="zh-TW" altLang="en-US" sz="3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運用工業大數據，創造製造新價值！</a:t>
            </a:r>
            <a:endParaRPr lang="en-US" sz="3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31" name="標題 1"/>
          <p:cNvSpPr txBox="1">
            <a:spLocks/>
          </p:cNvSpPr>
          <p:nvPr/>
        </p:nvSpPr>
        <p:spPr>
          <a:xfrm>
            <a:off x="16977" y="5953372"/>
            <a:ext cx="4707351" cy="87141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服務專線：</a:t>
            </a:r>
            <a: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+886-2-2562-2733</a:t>
            </a:r>
            <a:b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</a:br>
            <a:r>
              <a:rPr lang="zh-TW" altLang="en-US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官方網站：</a:t>
            </a:r>
            <a: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www.servtech.com.tw</a:t>
            </a:r>
            <a:b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</a:br>
            <a:endParaRPr lang="en-US" altLang="zh-TW" sz="2000" b="1" dirty="0">
              <a:solidFill>
                <a:schemeClr val="tx1">
                  <a:lumMod val="75000"/>
                </a:schemeClr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  <a:cs typeface="Helvetica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326" y="5777365"/>
            <a:ext cx="3874240" cy="103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8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4C878-D0F7-4191-ADC7-63879852BD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78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4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B4A7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/>
          <p:cNvSpPr>
            <a:spLocks/>
          </p:cNvSpPr>
          <p:nvPr/>
        </p:nvSpPr>
        <p:spPr bwMode="auto">
          <a:xfrm>
            <a:off x="4362450" y="-7144"/>
            <a:ext cx="7862094" cy="6900069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90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AutoShape 2"/>
          <p:cNvSpPr>
            <a:spLocks/>
          </p:cNvSpPr>
          <p:nvPr/>
        </p:nvSpPr>
        <p:spPr bwMode="auto">
          <a:xfrm>
            <a:off x="604864" y="2987948"/>
            <a:ext cx="4572508" cy="755650"/>
          </a:xfrm>
          <a:custGeom>
            <a:avLst/>
            <a:gdLst>
              <a:gd name="T0" fmla="*/ 5899150 w 21600"/>
              <a:gd name="T1" fmla="*/ 755650 h 21600"/>
              <a:gd name="T2" fmla="*/ 5899150 w 21600"/>
              <a:gd name="T3" fmla="*/ 755650 h 21600"/>
              <a:gd name="T4" fmla="*/ 5899150 w 21600"/>
              <a:gd name="T5" fmla="*/ 755650 h 21600"/>
              <a:gd name="T6" fmla="*/ 5899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4600" b="1" dirty="0">
                <a:solidFill>
                  <a:srgbClr val="0070C0"/>
                </a:solidFill>
                <a:latin typeface="Arial"/>
                <a:ea typeface="Aleo Regular" charset="0"/>
                <a:cs typeface="Arial"/>
                <a:sym typeface="Aleo Regular" charset="0"/>
              </a:rPr>
              <a:t>THANK YOU</a:t>
            </a:r>
          </a:p>
          <a:p>
            <a:r>
              <a:rPr lang="zh-TW" altLang="en-US" sz="4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leo Regular" charset="0"/>
              </a:rPr>
              <a:t>謝謝聆聽</a:t>
            </a:r>
            <a:endParaRPr lang="en-US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8468556" y="2060848"/>
            <a:ext cx="3986759" cy="288032"/>
          </a:xfrm>
          <a:custGeom>
            <a:avLst/>
            <a:gdLst>
              <a:gd name="T0" fmla="*/ 1112044 w 21600"/>
              <a:gd name="T1" fmla="*/ 330200 h 21600"/>
              <a:gd name="T2" fmla="*/ 1112044 w 21600"/>
              <a:gd name="T3" fmla="*/ 330200 h 21600"/>
              <a:gd name="T4" fmla="*/ 1112044 w 21600"/>
              <a:gd name="T5" fmla="*/ 330200 h 21600"/>
              <a:gd name="T6" fmla="*/ 1112044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Deliver the Right Information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傳遞對的資訊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1" name="AutoShape 14"/>
          <p:cNvSpPr>
            <a:spLocks/>
          </p:cNvSpPr>
          <p:nvPr/>
        </p:nvSpPr>
        <p:spPr bwMode="auto">
          <a:xfrm>
            <a:off x="6852084" y="3312976"/>
            <a:ext cx="692944" cy="80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2" name="AutoShape 15"/>
          <p:cNvSpPr>
            <a:spLocks/>
          </p:cNvSpPr>
          <p:nvPr/>
        </p:nvSpPr>
        <p:spPr bwMode="auto">
          <a:xfrm>
            <a:off x="7027503" y="3625714"/>
            <a:ext cx="517525" cy="459582"/>
          </a:xfrm>
          <a:custGeom>
            <a:avLst/>
            <a:gdLst>
              <a:gd name="T0" fmla="*/ 517525 w 21600"/>
              <a:gd name="T1" fmla="*/ 459582 h 21600"/>
              <a:gd name="T2" fmla="*/ 517525 w 21600"/>
              <a:gd name="T3" fmla="*/ 459582 h 21600"/>
              <a:gd name="T4" fmla="*/ 517525 w 21600"/>
              <a:gd name="T5" fmla="*/ 459582 h 21600"/>
              <a:gd name="T6" fmla="*/ 517525 w 21600"/>
              <a:gd name="T7" fmla="*/ 4595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90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AutoShape 16"/>
          <p:cNvSpPr>
            <a:spLocks/>
          </p:cNvSpPr>
          <p:nvPr/>
        </p:nvSpPr>
        <p:spPr bwMode="auto">
          <a:xfrm>
            <a:off x="6944953" y="3439976"/>
            <a:ext cx="498475" cy="574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>
              <a:defRPr/>
            </a:pP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4" name="AutoShape 21"/>
          <p:cNvSpPr>
            <a:spLocks/>
          </p:cNvSpPr>
          <p:nvPr/>
        </p:nvSpPr>
        <p:spPr bwMode="auto">
          <a:xfrm>
            <a:off x="8100256" y="2822848"/>
            <a:ext cx="2928292" cy="330200"/>
          </a:xfrm>
          <a:custGeom>
            <a:avLst/>
            <a:gdLst>
              <a:gd name="T0" fmla="*/ 2051844 w 21600"/>
              <a:gd name="T1" fmla="*/ 330200 h 21600"/>
              <a:gd name="T2" fmla="*/ 2051844 w 21600"/>
              <a:gd name="T3" fmla="*/ 330200 h 21600"/>
              <a:gd name="T4" fmla="*/ 2051844 w 21600"/>
              <a:gd name="T5" fmla="*/ 330200 h 21600"/>
              <a:gd name="T6" fmla="*/ 2051844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To the Right people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給對的人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5" name="AutoShape 23"/>
          <p:cNvSpPr>
            <a:spLocks/>
          </p:cNvSpPr>
          <p:nvPr/>
        </p:nvSpPr>
        <p:spPr bwMode="auto">
          <a:xfrm>
            <a:off x="7681900" y="3551002"/>
            <a:ext cx="2269332" cy="330200"/>
          </a:xfrm>
          <a:custGeom>
            <a:avLst/>
            <a:gdLst>
              <a:gd name="T0" fmla="*/ 2269332 w 21600"/>
              <a:gd name="T1" fmla="*/ 330200 h 21600"/>
              <a:gd name="T2" fmla="*/ 2269332 w 21600"/>
              <a:gd name="T3" fmla="*/ 330200 h 21600"/>
              <a:gd name="T4" fmla="*/ 2269332 w 21600"/>
              <a:gd name="T5" fmla="*/ 330200 h 21600"/>
              <a:gd name="T6" fmla="*/ 2269332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At the Right time</a:t>
            </a: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在對的時間</a:t>
            </a:r>
            <a:endParaRPr lang="en-US" sz="3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7671309" y="1736812"/>
            <a:ext cx="692944" cy="800100"/>
            <a:chOff x="15828963" y="3556000"/>
            <a:chExt cx="1385887" cy="1600200"/>
          </a:xfrm>
        </p:grpSpPr>
        <p:sp>
          <p:nvSpPr>
            <p:cNvPr id="17" name="AutoShape 17"/>
            <p:cNvSpPr>
              <a:spLocks/>
            </p:cNvSpPr>
            <p:nvPr/>
          </p:nvSpPr>
          <p:spPr bwMode="auto">
            <a:xfrm>
              <a:off x="15828963" y="355600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67BB1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18" name="AutoShape 18"/>
            <p:cNvSpPr>
              <a:spLocks/>
            </p:cNvSpPr>
            <p:nvPr/>
          </p:nvSpPr>
          <p:spPr bwMode="auto">
            <a:xfrm>
              <a:off x="16179800" y="418147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284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90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19" name="AutoShape 19"/>
            <p:cNvSpPr>
              <a:spLocks/>
            </p:cNvSpPr>
            <p:nvPr/>
          </p:nvSpPr>
          <p:spPr bwMode="auto">
            <a:xfrm>
              <a:off x="16027400" y="378460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AA3EC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275265" y="2520888"/>
            <a:ext cx="692944" cy="800100"/>
            <a:chOff x="13977937" y="3619500"/>
            <a:chExt cx="1385887" cy="1600200"/>
          </a:xfrm>
        </p:grpSpPr>
        <p:sp>
          <p:nvSpPr>
            <p:cNvPr id="21" name="AutoShape 5"/>
            <p:cNvSpPr>
              <a:spLocks/>
            </p:cNvSpPr>
            <p:nvPr/>
          </p:nvSpPr>
          <p:spPr bwMode="auto">
            <a:xfrm>
              <a:off x="13977937" y="361950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4844F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cs typeface="Arial"/>
                <a:sym typeface="Gill Sans" charset="0"/>
              </a:endParaRPr>
            </a:p>
          </p:txBody>
        </p:sp>
        <p:sp>
          <p:nvSpPr>
            <p:cNvPr id="22" name="AutoShape 6"/>
            <p:cNvSpPr>
              <a:spLocks/>
            </p:cNvSpPr>
            <p:nvPr/>
          </p:nvSpPr>
          <p:spPr bwMode="auto">
            <a:xfrm>
              <a:off x="14328774" y="424497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1E3A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3" name="AutoShape 7"/>
            <p:cNvSpPr>
              <a:spLocks/>
            </p:cNvSpPr>
            <p:nvPr/>
          </p:nvSpPr>
          <p:spPr bwMode="auto">
            <a:xfrm>
              <a:off x="14176374" y="384810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49F6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/>
                <a:cs typeface="Arial"/>
                <a:sym typeface="Gill Sans" charset="0"/>
              </a:endParaRPr>
            </a:p>
          </p:txBody>
        </p:sp>
      </p:grpSp>
      <p:sp>
        <p:nvSpPr>
          <p:cNvPr id="24" name="AutoShape 33"/>
          <p:cNvSpPr>
            <a:spLocks/>
          </p:cNvSpPr>
          <p:nvPr/>
        </p:nvSpPr>
        <p:spPr bwMode="auto">
          <a:xfrm>
            <a:off x="7176120" y="4296048"/>
            <a:ext cx="3751696" cy="330200"/>
          </a:xfrm>
          <a:custGeom>
            <a:avLst/>
            <a:gdLst>
              <a:gd name="T0" fmla="*/ 2273300 w 21600"/>
              <a:gd name="T1" fmla="*/ 330200 h 21600"/>
              <a:gd name="T2" fmla="*/ 2273300 w 21600"/>
              <a:gd name="T3" fmla="*/ 330200 h 21600"/>
              <a:gd name="T4" fmla="*/ 2273300 w 21600"/>
              <a:gd name="T5" fmla="*/ 330200 h 21600"/>
              <a:gd name="T6" fmla="*/ 2273300 w 21600"/>
              <a:gd name="T7" fmla="*/ 330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r>
              <a:rPr lang="en-US" sz="2000" b="1" dirty="0">
                <a:solidFill>
                  <a:srgbClr val="4D4D4D"/>
                </a:solidFill>
                <a:latin typeface="Arial"/>
                <a:ea typeface="Lato Light" panose="020F0302020204030203" pitchFamily="34" charset="0"/>
                <a:cs typeface="Arial"/>
                <a:sym typeface="Lato Light" panose="020F0302020204030203" pitchFamily="34" charset="0"/>
              </a:rPr>
              <a:t>To make the Right decisions</a:t>
            </a:r>
            <a:endParaRPr lang="en-US" sz="3000" b="1" dirty="0">
              <a:latin typeface="Arial"/>
              <a:ea typeface="Lato Light" panose="020F0302020204030203" pitchFamily="34" charset="0"/>
              <a:cs typeface="Arial"/>
            </a:endParaRPr>
          </a:p>
          <a:p>
            <a:pPr algn="l"/>
            <a:r>
              <a:rPr lang="zh-TW" altLang="en-US" sz="2000" b="1" dirty="0">
                <a:solidFill>
                  <a:srgbClr val="4D4D4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Lato Light" panose="020F0302020204030203" pitchFamily="34" charset="0"/>
              </a:rPr>
              <a:t>以作出對的決策</a:t>
            </a:r>
            <a:endParaRPr lang="en-US" sz="1400" b="1" dirty="0">
              <a:solidFill>
                <a:srgbClr val="4D4D4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Lato Light" panose="020F0302020204030203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6384032" y="4041068"/>
            <a:ext cx="692944" cy="800100"/>
            <a:chOff x="12198450" y="9340850"/>
            <a:chExt cx="1385887" cy="1600200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12198450" y="9340850"/>
              <a:ext cx="1385887" cy="1600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67BB1"/>
            </a:solidFill>
            <a:ln>
              <a:noFill/>
            </a:ln>
            <a:effectLst/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27" name="AutoShape 18"/>
            <p:cNvSpPr>
              <a:spLocks/>
            </p:cNvSpPr>
            <p:nvPr/>
          </p:nvSpPr>
          <p:spPr bwMode="auto">
            <a:xfrm>
              <a:off x="12549287" y="9966325"/>
              <a:ext cx="1035050" cy="919163"/>
            </a:xfrm>
            <a:custGeom>
              <a:avLst/>
              <a:gdLst>
                <a:gd name="T0" fmla="*/ 517525 w 21600"/>
                <a:gd name="T1" fmla="*/ 459582 h 21600"/>
                <a:gd name="T2" fmla="*/ 517525 w 21600"/>
                <a:gd name="T3" fmla="*/ 459582 h 21600"/>
                <a:gd name="T4" fmla="*/ 517525 w 21600"/>
                <a:gd name="T5" fmla="*/ 459582 h 21600"/>
                <a:gd name="T6" fmla="*/ 517525 w 21600"/>
                <a:gd name="T7" fmla="*/ 45958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8967" y="21600"/>
                  </a:moveTo>
                  <a:lnTo>
                    <a:pt x="21599" y="13514"/>
                  </a:lnTo>
                  <a:lnTo>
                    <a:pt x="21523" y="4158"/>
                  </a:lnTo>
                  <a:lnTo>
                    <a:pt x="17141" y="0"/>
                  </a:lnTo>
                  <a:lnTo>
                    <a:pt x="0" y="12994"/>
                  </a:lnTo>
                  <a:lnTo>
                    <a:pt x="8967" y="21600"/>
                  </a:lnTo>
                  <a:close/>
                </a:path>
              </a:pathLst>
            </a:custGeom>
            <a:solidFill>
              <a:srgbClr val="284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 sz="90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28" name="AutoShape 19"/>
            <p:cNvSpPr>
              <a:spLocks/>
            </p:cNvSpPr>
            <p:nvPr/>
          </p:nvSpPr>
          <p:spPr bwMode="auto">
            <a:xfrm>
              <a:off x="12396887" y="9569450"/>
              <a:ext cx="996950" cy="1149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AA3EC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29" name="TextBox 4"/>
          <p:cNvSpPr txBox="1"/>
          <p:nvPr/>
        </p:nvSpPr>
        <p:spPr>
          <a:xfrm>
            <a:off x="67628" y="1092680"/>
            <a:ext cx="7176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Arial"/>
                <a:cs typeface="Arial"/>
              </a:rPr>
              <a:t>Unleash the power of factory big data!</a:t>
            </a:r>
          </a:p>
          <a:p>
            <a:r>
              <a:rPr lang="zh-TW" altLang="en-US" sz="3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運用工業大數據，創造製造新價值！</a:t>
            </a:r>
            <a:endParaRPr lang="en-US" sz="3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31" name="標題 1"/>
          <p:cNvSpPr txBox="1">
            <a:spLocks/>
          </p:cNvSpPr>
          <p:nvPr/>
        </p:nvSpPr>
        <p:spPr>
          <a:xfrm>
            <a:off x="16977" y="5953372"/>
            <a:ext cx="4707351" cy="87141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服務專線：</a:t>
            </a:r>
            <a: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+886-2-2562-2733</a:t>
            </a:r>
            <a:b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</a:br>
            <a:r>
              <a:rPr lang="zh-TW" altLang="en-US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官方網站：</a:t>
            </a:r>
            <a: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  <a:t>www.servtech.com.tw</a:t>
            </a:r>
            <a:br>
              <a:rPr lang="en-US" altLang="zh-TW" sz="2000" b="1" dirty="0">
                <a:solidFill>
                  <a:schemeClr val="tx1">
                    <a:lumMod val="75000"/>
                  </a:schemeClr>
                </a:solidFill>
                <a:effectLst>
                  <a:glow rad="38100">
                    <a:prstClr val="white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Helvetica"/>
              </a:rPr>
            </a:br>
            <a:endParaRPr lang="en-US" altLang="zh-TW" sz="2000" b="1" dirty="0">
              <a:solidFill>
                <a:schemeClr val="tx1">
                  <a:lumMod val="75000"/>
                </a:schemeClr>
              </a:solidFill>
              <a:effectLst>
                <a:glow rad="38100">
                  <a:prstClr val="white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Calibri" panose="020F0502020204030204" pitchFamily="34" charset="0"/>
              <a:ea typeface="微軟正黑體" panose="020B0604030504040204" pitchFamily="34" charset="-120"/>
              <a:cs typeface="Helvetica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4326" y="5777365"/>
            <a:ext cx="3874240" cy="103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5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24107-3A4B-46F2-B952-A2DF75187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zh-TW" altLang="en-US" dirty="0"/>
              <a:t>玉山</a:t>
            </a:r>
            <a:r>
              <a:rPr lang="en-US" altLang="zh-TW" dirty="0"/>
              <a:t>-</a:t>
            </a:r>
            <a:r>
              <a:rPr lang="zh-TW" altLang="en-US" dirty="0"/>
              <a:t>洗錢偵測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0BC51E-3A5C-4455-9CFE-0F7AFBBDCF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74FC6A-4590-4342-BD9B-6442808909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77146B-92CA-4479-A6D5-8F117607B095}"/>
              </a:ext>
            </a:extLst>
          </p:cNvPr>
          <p:cNvSpPr txBox="1"/>
          <p:nvPr/>
        </p:nvSpPr>
        <p:spPr>
          <a:xfrm>
            <a:off x="564505" y="29673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n w="0"/>
                <a:solidFill>
                  <a:srgbClr val="2B4A7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微軟正黑體" panose="020B0604030504040204" pitchFamily="34" charset="-120"/>
                <a:cs typeface="Tahoma" panose="020B0604030504040204" pitchFamily="34" charset="0"/>
              </a:rPr>
              <a:t>報告</a:t>
            </a:r>
          </a:p>
        </p:txBody>
      </p:sp>
    </p:spTree>
    <p:extLst>
      <p:ext uri="{BB962C8B-B14F-4D97-AF65-F5344CB8AC3E}">
        <p14:creationId xmlns:p14="http://schemas.microsoft.com/office/powerpoint/2010/main" val="148644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類別變數與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 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- 1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48520-06E4-1707-9312-4F79E2DA9943}"/>
              </a:ext>
            </a:extLst>
          </p:cNvPr>
          <p:cNvSpPr txBox="1"/>
          <p:nvPr/>
        </p:nvSpPr>
        <p:spPr>
          <a:xfrm>
            <a:off x="276113" y="813173"/>
            <a:ext cx="116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每個</a:t>
            </a:r>
            <a:r>
              <a:rPr lang="en-US" altLang="zh-TW" dirty="0">
                <a:solidFill>
                  <a:schemeClr val="dk1"/>
                </a:solidFill>
              </a:rPr>
              <a:t>feature</a:t>
            </a:r>
            <a:r>
              <a:rPr lang="zh-TW" altLang="en-US" dirty="0">
                <a:solidFill>
                  <a:schemeClr val="dk1"/>
                </a:solidFill>
              </a:rPr>
              <a:t>兩張圖，一張包含</a:t>
            </a:r>
            <a:r>
              <a:rPr lang="en-US" altLang="zh-TW" dirty="0" err="1">
                <a:solidFill>
                  <a:schemeClr val="dk1"/>
                </a:solidFill>
              </a:rPr>
              <a:t>sar_flag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和</a:t>
            </a:r>
            <a:r>
              <a:rPr lang="en-US" altLang="zh-TW" dirty="0">
                <a:solidFill>
                  <a:schemeClr val="dk1"/>
                </a:solidFill>
              </a:rPr>
              <a:t>0</a:t>
            </a:r>
            <a:r>
              <a:rPr lang="zh-TW" altLang="en-US" dirty="0">
                <a:solidFill>
                  <a:schemeClr val="dk1"/>
                </a:solidFill>
              </a:rPr>
              <a:t>的資料，一張僅有</a:t>
            </a:r>
            <a:r>
              <a:rPr lang="en-US" altLang="zh-TW" dirty="0" err="1">
                <a:solidFill>
                  <a:schemeClr val="dk1"/>
                </a:solidFill>
              </a:rPr>
              <a:t>sar</a:t>
            </a:r>
            <a:r>
              <a:rPr lang="en-US" altLang="zh-TW" dirty="0">
                <a:solidFill>
                  <a:schemeClr val="dk1"/>
                </a:solidFill>
              </a:rPr>
              <a:t>_ 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的資料。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D0F9AE-E7FF-21CA-5672-44310477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0240" r="8536" b="9146"/>
          <a:stretch/>
        </p:blipFill>
        <p:spPr>
          <a:xfrm>
            <a:off x="710378" y="1199597"/>
            <a:ext cx="5667007" cy="56168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909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類別變數與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 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- 2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48520-06E4-1707-9312-4F79E2DA9943}"/>
              </a:ext>
            </a:extLst>
          </p:cNvPr>
          <p:cNvSpPr txBox="1"/>
          <p:nvPr/>
        </p:nvSpPr>
        <p:spPr>
          <a:xfrm>
            <a:off x="276113" y="813173"/>
            <a:ext cx="1163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每個</a:t>
            </a:r>
            <a:r>
              <a:rPr lang="en-US" altLang="zh-TW" dirty="0">
                <a:solidFill>
                  <a:schemeClr val="dk1"/>
                </a:solidFill>
              </a:rPr>
              <a:t>feature</a:t>
            </a:r>
            <a:r>
              <a:rPr lang="zh-TW" altLang="en-US" dirty="0">
                <a:solidFill>
                  <a:schemeClr val="dk1"/>
                </a:solidFill>
              </a:rPr>
              <a:t>兩張圖，一張包含</a:t>
            </a:r>
            <a:r>
              <a:rPr lang="en-US" altLang="zh-TW" dirty="0" err="1">
                <a:solidFill>
                  <a:schemeClr val="dk1"/>
                </a:solidFill>
              </a:rPr>
              <a:t>sar_flag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和</a:t>
            </a:r>
            <a:r>
              <a:rPr lang="en-US" altLang="zh-TW" dirty="0">
                <a:solidFill>
                  <a:schemeClr val="dk1"/>
                </a:solidFill>
              </a:rPr>
              <a:t>0</a:t>
            </a:r>
            <a:r>
              <a:rPr lang="zh-TW" altLang="en-US" dirty="0">
                <a:solidFill>
                  <a:schemeClr val="dk1"/>
                </a:solidFill>
              </a:rPr>
              <a:t>的資料，一張僅有</a:t>
            </a:r>
            <a:r>
              <a:rPr lang="en-US" altLang="zh-TW" dirty="0" err="1">
                <a:solidFill>
                  <a:schemeClr val="dk1"/>
                </a:solidFill>
              </a:rPr>
              <a:t>sar</a:t>
            </a:r>
            <a:r>
              <a:rPr lang="en-US" altLang="zh-TW" dirty="0">
                <a:solidFill>
                  <a:schemeClr val="dk1"/>
                </a:solidFill>
              </a:rPr>
              <a:t>_ 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的資料。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變數中沒出現在</a:t>
            </a:r>
            <a:r>
              <a:rPr lang="en-US" altLang="zh-TW" dirty="0" err="1">
                <a:solidFill>
                  <a:schemeClr val="dk1"/>
                </a:solidFill>
              </a:rPr>
              <a:t>sar_falg</a:t>
            </a:r>
            <a:r>
              <a:rPr lang="en-US" altLang="zh-TW" dirty="0">
                <a:solidFill>
                  <a:schemeClr val="dk1"/>
                </a:solidFill>
              </a:rPr>
              <a:t> = 1</a:t>
            </a:r>
            <a:r>
              <a:rPr lang="zh-TW" altLang="en-US" dirty="0">
                <a:solidFill>
                  <a:schemeClr val="dk1"/>
                </a:solidFill>
              </a:rPr>
              <a:t>的類別，以</a:t>
            </a:r>
            <a:r>
              <a:rPr lang="en-US" altLang="zh-TW" dirty="0">
                <a:solidFill>
                  <a:schemeClr val="dk1"/>
                </a:solidFill>
              </a:rPr>
              <a:t>-1</a:t>
            </a:r>
            <a:r>
              <a:rPr lang="zh-TW" altLang="en-US" dirty="0">
                <a:solidFill>
                  <a:schemeClr val="dk1"/>
                </a:solidFill>
              </a:rPr>
              <a:t>取代 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減少類別數，方便觀看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E17651-A726-C4A5-6352-3674A3B9A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5" t="10020" r="8302" b="9333"/>
          <a:stretch/>
        </p:blipFill>
        <p:spPr>
          <a:xfrm>
            <a:off x="725977" y="1459504"/>
            <a:ext cx="5370023" cy="5327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137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兩種類別變數與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</a:t>
            </a:r>
            <a:endParaRPr lang="en-US" altLang="zh-TW" sz="2800" b="1" dirty="0">
              <a:solidFill>
                <a:srgbClr val="027CB2"/>
              </a:solidFill>
              <a:latin typeface="Humnst777 Cn BT" panose="020B0506030504020204" charset="0"/>
              <a:ea typeface="微软雅黑" panose="020B0503020204020204" charset="-122"/>
              <a:cs typeface="Humnst777 Cn BT" panose="020B050603050402020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46B02B6-7A78-C64A-1C56-16E11BB54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0" t="11694" r="8344" b="57850"/>
          <a:stretch/>
        </p:blipFill>
        <p:spPr>
          <a:xfrm>
            <a:off x="645458" y="1220397"/>
            <a:ext cx="2732442" cy="5339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1A00AC-D5EB-73C7-3A23-74E570C6E75F}"/>
              </a:ext>
            </a:extLst>
          </p:cNvPr>
          <p:cNvSpPr txBox="1"/>
          <p:nvPr/>
        </p:nvSpPr>
        <p:spPr>
          <a:xfrm>
            <a:off x="276113" y="813173"/>
            <a:ext cx="116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每兩種</a:t>
            </a:r>
            <a:r>
              <a:rPr lang="en-US" altLang="zh-TW" dirty="0">
                <a:solidFill>
                  <a:schemeClr val="dk1"/>
                </a:solidFill>
              </a:rPr>
              <a:t>feature</a:t>
            </a:r>
            <a:r>
              <a:rPr lang="zh-TW" altLang="en-US" dirty="0">
                <a:solidFill>
                  <a:schemeClr val="dk1"/>
                </a:solidFill>
              </a:rPr>
              <a:t>有兩張比較圖，一張包含</a:t>
            </a:r>
            <a:r>
              <a:rPr lang="en-US" altLang="zh-TW" dirty="0" err="1">
                <a:solidFill>
                  <a:schemeClr val="dk1"/>
                </a:solidFill>
              </a:rPr>
              <a:t>sar_flag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和</a:t>
            </a:r>
            <a:r>
              <a:rPr lang="en-US" altLang="zh-TW" dirty="0">
                <a:solidFill>
                  <a:schemeClr val="dk1"/>
                </a:solidFill>
              </a:rPr>
              <a:t>0</a:t>
            </a:r>
            <a:r>
              <a:rPr lang="zh-TW" altLang="en-US" dirty="0">
                <a:solidFill>
                  <a:schemeClr val="dk1"/>
                </a:solidFill>
              </a:rPr>
              <a:t>的資料，一張僅有</a:t>
            </a:r>
            <a:r>
              <a:rPr lang="en-US" altLang="zh-TW" dirty="0" err="1">
                <a:solidFill>
                  <a:schemeClr val="dk1"/>
                </a:solidFill>
              </a:rPr>
              <a:t>sar</a:t>
            </a:r>
            <a:r>
              <a:rPr lang="en-US" altLang="zh-TW" dirty="0">
                <a:solidFill>
                  <a:schemeClr val="dk1"/>
                </a:solidFill>
              </a:rPr>
              <a:t>_ flag</a:t>
            </a:r>
            <a:r>
              <a:rPr lang="zh-TW" altLang="en-US" dirty="0">
                <a:solidFill>
                  <a:schemeClr val="dk1"/>
                </a:solidFill>
              </a:rPr>
              <a:t>為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的資料。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90B087-59F0-8C87-3303-14B3BF7D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0" t="42149" r="8344" b="27456"/>
          <a:stretch/>
        </p:blipFill>
        <p:spPr>
          <a:xfrm>
            <a:off x="3732155" y="1231107"/>
            <a:ext cx="2732442" cy="5329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B0C1A5-0F8A-8A11-3795-24AAE4C10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0" t="72523" r="8344" b="10512"/>
          <a:stretch/>
        </p:blipFill>
        <p:spPr>
          <a:xfrm>
            <a:off x="6818852" y="1220397"/>
            <a:ext cx="2732442" cy="2974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64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連續變數與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</a:t>
            </a:r>
            <a:endParaRPr lang="en-US" altLang="zh-TW" sz="2800" b="1" dirty="0">
              <a:solidFill>
                <a:srgbClr val="027CB2"/>
              </a:solidFill>
              <a:latin typeface="Humnst777 Cn BT" panose="020B0506030504020204" charset="0"/>
              <a:ea typeface="微软雅黑" panose="020B0503020204020204" charset="-122"/>
              <a:cs typeface="Humnst777 Cn BT" panose="020B050603050402020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48520-06E4-1707-9312-4F79E2DA9943}"/>
              </a:ext>
            </a:extLst>
          </p:cNvPr>
          <p:cNvSpPr txBox="1"/>
          <p:nvPr/>
        </p:nvSpPr>
        <p:spPr>
          <a:xfrm>
            <a:off x="276113" y="813173"/>
            <a:ext cx="1163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</a:rPr>
              <a:t>Y</a:t>
            </a:r>
            <a:r>
              <a:rPr lang="zh-TW" altLang="en-US" dirty="0">
                <a:solidFill>
                  <a:schemeClr val="dk1"/>
                </a:solidFill>
              </a:rPr>
              <a:t>軸為連續變數；</a:t>
            </a:r>
            <a:r>
              <a:rPr lang="en-US" altLang="zh-TW" dirty="0">
                <a:solidFill>
                  <a:schemeClr val="dk1"/>
                </a:solidFill>
              </a:rPr>
              <a:t>X</a:t>
            </a:r>
            <a:r>
              <a:rPr lang="zh-TW" altLang="en-US" dirty="0">
                <a:solidFill>
                  <a:schemeClr val="dk1"/>
                </a:solidFill>
              </a:rPr>
              <a:t>軸為</a:t>
            </a:r>
            <a:r>
              <a:rPr lang="en-US" altLang="zh-TW" dirty="0">
                <a:solidFill>
                  <a:schemeClr val="dk1"/>
                </a:solidFill>
              </a:rPr>
              <a:t>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越透明代表</a:t>
            </a:r>
            <a:r>
              <a:rPr lang="en-US" altLang="zh-TW" dirty="0">
                <a:solidFill>
                  <a:schemeClr val="dk1"/>
                </a:solidFill>
              </a:rPr>
              <a:t>X</a:t>
            </a:r>
            <a:r>
              <a:rPr lang="zh-TW" altLang="en-US" dirty="0">
                <a:solidFill>
                  <a:schemeClr val="dk1"/>
                </a:solidFill>
              </a:rPr>
              <a:t>在</a:t>
            </a:r>
            <a:r>
              <a:rPr lang="en-US" altLang="zh-TW" dirty="0">
                <a:solidFill>
                  <a:schemeClr val="dk1"/>
                </a:solidFill>
              </a:rPr>
              <a:t>Y</a:t>
            </a:r>
            <a:r>
              <a:rPr lang="zh-TW" altLang="en-US" dirty="0">
                <a:solidFill>
                  <a:schemeClr val="dk1"/>
                </a:solidFill>
              </a:rPr>
              <a:t>的該區間之出現機率越低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8952BB-073E-C7D9-3CC3-E042F7DF7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4" t="8661" r="8751" b="5268"/>
          <a:stretch/>
        </p:blipFill>
        <p:spPr>
          <a:xfrm>
            <a:off x="333828" y="1516742"/>
            <a:ext cx="11572658" cy="4056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4455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循環變數與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</a:t>
            </a:r>
            <a:endParaRPr lang="en-US" altLang="zh-TW" sz="2800" b="1" dirty="0">
              <a:solidFill>
                <a:srgbClr val="027CB2"/>
              </a:solidFill>
              <a:latin typeface="Humnst777 Cn BT" panose="020B0506030504020204" charset="0"/>
              <a:ea typeface="微软雅黑" panose="020B0503020204020204" charset="-122"/>
              <a:cs typeface="Humnst777 Cn BT" panose="020B050603050402020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48520-06E4-1707-9312-4F79E2DA9943}"/>
              </a:ext>
            </a:extLst>
          </p:cNvPr>
          <p:cNvSpPr txBox="1"/>
          <p:nvPr/>
        </p:nvSpPr>
        <p:spPr>
          <a:xfrm>
            <a:off x="276113" y="813173"/>
            <a:ext cx="1163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透過</a:t>
            </a:r>
            <a:r>
              <a:rPr lang="en-US" altLang="zh-TW" dirty="0">
                <a:solidFill>
                  <a:schemeClr val="dk1"/>
                </a:solidFill>
              </a:rPr>
              <a:t>cyclical feature encoding</a:t>
            </a:r>
            <a:r>
              <a:rPr lang="zh-TW" altLang="en-US" dirty="0">
                <a:solidFill>
                  <a:schemeClr val="dk1"/>
                </a:solidFill>
              </a:rPr>
              <a:t>將月、日、時轉換成循環變數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點的顏色越接近橘色代表該時間下洗錢的次數越多。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962BBC-2243-E2DA-CB0E-5DC85C9A5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1" t="8382" r="9333" b="-1842"/>
          <a:stretch/>
        </p:blipFill>
        <p:spPr>
          <a:xfrm>
            <a:off x="276113" y="2325139"/>
            <a:ext cx="11468349" cy="2207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09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兩連續變數與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 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- 1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E1DF19-B4C1-D503-A315-106489FD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/>
          <a:stretch/>
        </p:blipFill>
        <p:spPr>
          <a:xfrm>
            <a:off x="2663825" y="877186"/>
            <a:ext cx="693547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03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4">
            <a:extLst>
              <a:ext uri="{FF2B5EF4-FFF2-40B4-BE49-F238E27FC236}">
                <a16:creationId xmlns:a16="http://schemas.microsoft.com/office/drawing/2014/main" id="{D32D45A2-1F25-4FCD-BFCE-D4F236ECEFDC}"/>
              </a:ext>
            </a:extLst>
          </p:cNvPr>
          <p:cNvSpPr txBox="1"/>
          <p:nvPr/>
        </p:nvSpPr>
        <p:spPr>
          <a:xfrm>
            <a:off x="0" y="110892"/>
            <a:ext cx="798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兩連續變數與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y</a:t>
            </a:r>
            <a:r>
              <a:rPr lang="zh-TW" altLang="en-US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的關係 </a:t>
            </a:r>
            <a:r>
              <a:rPr lang="en-US" altLang="zh-TW" sz="2800" b="1" dirty="0">
                <a:solidFill>
                  <a:srgbClr val="027CB2"/>
                </a:solidFill>
                <a:latin typeface="Humnst777 Cn BT" panose="020B0506030504020204" charset="0"/>
                <a:ea typeface="微软雅黑" panose="020B0503020204020204" charset="-122"/>
                <a:cs typeface="Humnst777 Cn BT" panose="020B0506030504020204" charset="0"/>
              </a:rPr>
              <a:t>- 2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C48520-06E4-1707-9312-4F79E2DA9943}"/>
              </a:ext>
            </a:extLst>
          </p:cNvPr>
          <p:cNvSpPr txBox="1"/>
          <p:nvPr/>
        </p:nvSpPr>
        <p:spPr>
          <a:xfrm>
            <a:off x="276113" y="813173"/>
            <a:ext cx="116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刪除變數數值超過變數在</a:t>
            </a:r>
            <a:r>
              <a:rPr lang="en-US" altLang="zh-TW" dirty="0" err="1">
                <a:solidFill>
                  <a:schemeClr val="dk1"/>
                </a:solidFill>
              </a:rPr>
              <a:t>sar_flag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=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1</a:t>
            </a:r>
            <a:r>
              <a:rPr lang="zh-TW" altLang="en-US" dirty="0">
                <a:solidFill>
                  <a:schemeClr val="dk1"/>
                </a:solidFill>
              </a:rPr>
              <a:t>的最大</a:t>
            </a:r>
            <a:r>
              <a:rPr lang="en-US" altLang="zh-TW" dirty="0">
                <a:solidFill>
                  <a:schemeClr val="dk1"/>
                </a:solidFill>
              </a:rPr>
              <a:t>/</a:t>
            </a:r>
            <a:r>
              <a:rPr lang="zh-TW" altLang="en-US" dirty="0">
                <a:solidFill>
                  <a:schemeClr val="dk1"/>
                </a:solidFill>
              </a:rPr>
              <a:t>小值之樣本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35B938-0AF4-C0E2-0542-B09F4D0C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6" y="1361566"/>
            <a:ext cx="702259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596614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0720248F-2FBD-4E1D-ABCC-431BE7A51915}" vid="{62F2C6D8-0A75-4FD2-A9A3-45E5F5574D0D}"/>
    </a:ext>
  </a:extLst>
</a:theme>
</file>

<file path=ppt/theme/theme2.xml><?xml version="1.0" encoding="utf-8"?>
<a:theme xmlns:a="http://schemas.openxmlformats.org/drawingml/2006/main" name="封底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D7113871-0F81-48EB-A11F-2C35294909DF}" vid="{8D085DA5-E3CE-4073-B052-733D87609287}"/>
    </a:ext>
  </a:extLst>
</a:theme>
</file>

<file path=ppt/theme/theme3.xml><?xml version="1.0" encoding="utf-8"?>
<a:theme xmlns:a="http://schemas.openxmlformats.org/drawingml/2006/main" name="servolu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  <a:alpha val="56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1" id="{D7113871-0F81-48EB-A11F-2C35294909DF}" vid="{DA500646-952F-4F23-8537-B9509D6FF6CF}"/>
    </a:ext>
  </a:extLst>
</a:theme>
</file>

<file path=ppt/theme/theme4.xml><?xml version="1.0" encoding="utf-8"?>
<a:theme xmlns:a="http://schemas.openxmlformats.org/drawingml/2006/main" name="1_封底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D7113871-0F81-48EB-A11F-2C35294909DF}" vid="{8D085DA5-E3CE-4073-B052-733D87609287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20778</TotalTime>
  <Words>252</Words>
  <Application>Microsoft Office PowerPoint</Application>
  <PresentationFormat>寬螢幕</PresentationFormat>
  <Paragraphs>18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Gill Sans</vt:lpstr>
      <vt:lpstr>Humnst777 Cn BT</vt:lpstr>
      <vt:lpstr>微軟正黑體</vt:lpstr>
      <vt:lpstr>Arial</vt:lpstr>
      <vt:lpstr>Calibri</vt:lpstr>
      <vt:lpstr>佈景主題1</vt:lpstr>
      <vt:lpstr>封底</vt:lpstr>
      <vt:lpstr>servolution</vt:lpstr>
      <vt:lpstr>1_封底</vt:lpstr>
      <vt:lpstr>玉山-洗錢偵測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科智企業</dc:creator>
  <cp:lastModifiedBy>科智G5</cp:lastModifiedBy>
  <cp:revision>767</cp:revision>
  <cp:lastPrinted>2020-09-22T07:06:52Z</cp:lastPrinted>
  <dcterms:created xsi:type="dcterms:W3CDTF">2019-12-16T02:40:08Z</dcterms:created>
  <dcterms:modified xsi:type="dcterms:W3CDTF">2022-12-13T08:58:37Z</dcterms:modified>
</cp:coreProperties>
</file>